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311" r:id="rId4"/>
    <p:sldId id="312" r:id="rId5"/>
    <p:sldId id="303" r:id="rId6"/>
    <p:sldId id="304" r:id="rId7"/>
    <p:sldId id="309" r:id="rId8"/>
    <p:sldId id="305" r:id="rId9"/>
    <p:sldId id="306" r:id="rId10"/>
    <p:sldId id="307" r:id="rId11"/>
    <p:sldId id="308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2" r:id="rId50"/>
    <p:sldId id="350" r:id="rId51"/>
    <p:sldId id="35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F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0" autoAdjust="0"/>
  </p:normalViewPr>
  <p:slideViewPr>
    <p:cSldViewPr>
      <p:cViewPr>
        <p:scale>
          <a:sx n="100" d="100"/>
          <a:sy n="100" d="100"/>
        </p:scale>
        <p:origin x="-104" y="2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47C4-514B-1D46-896C-ABC06229BC5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BBB3072C-F060-D540-857B-29692E325291}">
      <dgm:prSet phldrT="[Text]"/>
      <dgm:spPr/>
      <dgm:t>
        <a:bodyPr/>
        <a:lstStyle/>
        <a:p>
          <a:r>
            <a:rPr lang="en-US" dirty="0" smtClean="0">
              <a:latin typeface="Helvetica Neue"/>
              <a:cs typeface="Helvetica Neue"/>
            </a:rPr>
            <a:t>2. Web Centric Activity</a:t>
          </a:r>
          <a:endParaRPr lang="en-US" dirty="0">
            <a:latin typeface="Helvetica Neue"/>
            <a:cs typeface="Helvetica Neue"/>
          </a:endParaRPr>
        </a:p>
      </dgm:t>
    </dgm:pt>
    <dgm:pt modelId="{FA02F3FF-DC42-3D4C-B8D2-166AF41D7332}" type="parTrans" cxnId="{DB877163-9039-DC47-AE85-BF84478DC203}">
      <dgm:prSet/>
      <dgm:spPr/>
      <dgm:t>
        <a:bodyPr/>
        <a:lstStyle/>
        <a:p>
          <a:endParaRPr lang="en-US"/>
        </a:p>
      </dgm:t>
    </dgm:pt>
    <dgm:pt modelId="{38266BCC-547C-B54C-8471-391B30F9B0AF}" type="sibTrans" cxnId="{DB877163-9039-DC47-AE85-BF84478DC203}">
      <dgm:prSet/>
      <dgm:spPr/>
      <dgm:t>
        <a:bodyPr/>
        <a:lstStyle/>
        <a:p>
          <a:endParaRPr lang="en-US"/>
        </a:p>
      </dgm:t>
    </dgm:pt>
    <dgm:pt modelId="{E91DAC73-FDA4-164F-A814-6B6474A0E30D}">
      <dgm:prSet phldrT="[Text]"/>
      <dgm:spPr/>
      <dgm:t>
        <a:bodyPr/>
        <a:lstStyle/>
        <a:p>
          <a:r>
            <a:rPr lang="en-US" dirty="0" smtClean="0">
              <a:latin typeface="Helvetica Neue"/>
              <a:cs typeface="Helvetica Neue"/>
            </a:rPr>
            <a:t>3. Digital, personalised nurturing</a:t>
          </a:r>
          <a:endParaRPr lang="en-US" dirty="0">
            <a:latin typeface="Helvetica Neue"/>
            <a:cs typeface="Helvetica Neue"/>
          </a:endParaRPr>
        </a:p>
      </dgm:t>
    </dgm:pt>
    <dgm:pt modelId="{19087BF8-84D4-D64A-836E-DCEBA9B429A0}" type="parTrans" cxnId="{CB14513B-9F1E-2F41-8DE1-13F500D421C0}">
      <dgm:prSet/>
      <dgm:spPr/>
      <dgm:t>
        <a:bodyPr/>
        <a:lstStyle/>
        <a:p>
          <a:endParaRPr lang="en-US"/>
        </a:p>
      </dgm:t>
    </dgm:pt>
    <dgm:pt modelId="{4A8A075A-E635-584A-8A98-7697B46FE666}" type="sibTrans" cxnId="{CB14513B-9F1E-2F41-8DE1-13F500D421C0}">
      <dgm:prSet/>
      <dgm:spPr/>
      <dgm:t>
        <a:bodyPr/>
        <a:lstStyle/>
        <a:p>
          <a:endParaRPr lang="en-US"/>
        </a:p>
      </dgm:t>
    </dgm:pt>
    <dgm:pt modelId="{653E0C31-E5BB-704B-87D7-33457A8C0A39}">
      <dgm:prSet phldrT="[Text]"/>
      <dgm:spPr/>
      <dgm:t>
        <a:bodyPr/>
        <a:lstStyle/>
        <a:p>
          <a:r>
            <a:rPr lang="en-US" dirty="0" smtClean="0">
              <a:latin typeface="Helvetica Neue"/>
              <a:cs typeface="Helvetica Neue"/>
            </a:rPr>
            <a:t>1. Lead Generation Promotions</a:t>
          </a:r>
          <a:endParaRPr lang="en-US" dirty="0">
            <a:latin typeface="Helvetica Neue"/>
            <a:cs typeface="Helvetica Neue"/>
          </a:endParaRPr>
        </a:p>
      </dgm:t>
    </dgm:pt>
    <dgm:pt modelId="{5E11F601-6F9B-8E41-8F8B-3A42223C6830}" type="parTrans" cxnId="{A4C8CE4A-D08A-8744-AE56-036EFBCB9CB6}">
      <dgm:prSet/>
      <dgm:spPr/>
      <dgm:t>
        <a:bodyPr/>
        <a:lstStyle/>
        <a:p>
          <a:endParaRPr lang="en-US"/>
        </a:p>
      </dgm:t>
    </dgm:pt>
    <dgm:pt modelId="{F2ABBDDC-4CB6-DB44-8411-F6A08CD12201}" type="sibTrans" cxnId="{A4C8CE4A-D08A-8744-AE56-036EFBCB9CB6}">
      <dgm:prSet/>
      <dgm:spPr/>
      <dgm:t>
        <a:bodyPr/>
        <a:lstStyle/>
        <a:p>
          <a:endParaRPr lang="en-US"/>
        </a:p>
      </dgm:t>
    </dgm:pt>
    <dgm:pt modelId="{8B4D394F-2A80-0645-894F-BE93643C5BD4}" type="pres">
      <dgm:prSet presAssocID="{E19A47C4-514B-1D46-896C-ABC06229BC5D}" presName="compositeShape" presStyleCnt="0">
        <dgm:presLayoutVars>
          <dgm:chMax val="7"/>
          <dgm:dir/>
          <dgm:resizeHandles val="exact"/>
        </dgm:presLayoutVars>
      </dgm:prSet>
      <dgm:spPr/>
    </dgm:pt>
    <dgm:pt modelId="{41BA5D4A-BF6E-9F44-83D9-773AE036203F}" type="pres">
      <dgm:prSet presAssocID="{E19A47C4-514B-1D46-896C-ABC06229BC5D}" presName="wedge1" presStyleLbl="node1" presStyleIdx="0" presStyleCnt="3"/>
      <dgm:spPr/>
      <dgm:t>
        <a:bodyPr/>
        <a:lstStyle/>
        <a:p>
          <a:endParaRPr lang="en-US"/>
        </a:p>
      </dgm:t>
    </dgm:pt>
    <dgm:pt modelId="{D241C3AD-72F2-2F42-AC61-007A388FB20B}" type="pres">
      <dgm:prSet presAssocID="{E19A47C4-514B-1D46-896C-ABC06229BC5D}" presName="dummy1a" presStyleCnt="0"/>
      <dgm:spPr/>
    </dgm:pt>
    <dgm:pt modelId="{20A238D0-9F99-DE4A-BBC7-7A2C124FCA1A}" type="pres">
      <dgm:prSet presAssocID="{E19A47C4-514B-1D46-896C-ABC06229BC5D}" presName="dummy1b" presStyleCnt="0"/>
      <dgm:spPr/>
    </dgm:pt>
    <dgm:pt modelId="{FC7A0B74-EE18-3742-8469-6D810CB47B62}" type="pres">
      <dgm:prSet presAssocID="{E19A47C4-514B-1D46-896C-ABC06229BC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2F9E-7A41-3249-B99E-F999C1E34433}" type="pres">
      <dgm:prSet presAssocID="{E19A47C4-514B-1D46-896C-ABC06229BC5D}" presName="wedge2" presStyleLbl="node1" presStyleIdx="1" presStyleCnt="3"/>
      <dgm:spPr/>
      <dgm:t>
        <a:bodyPr/>
        <a:lstStyle/>
        <a:p>
          <a:endParaRPr lang="en-US"/>
        </a:p>
      </dgm:t>
    </dgm:pt>
    <dgm:pt modelId="{2C0279D1-973A-2A4C-983F-B99F2F017C2D}" type="pres">
      <dgm:prSet presAssocID="{E19A47C4-514B-1D46-896C-ABC06229BC5D}" presName="dummy2a" presStyleCnt="0"/>
      <dgm:spPr/>
    </dgm:pt>
    <dgm:pt modelId="{B44BF63F-BC68-9244-A6A7-6FA8B7292BD0}" type="pres">
      <dgm:prSet presAssocID="{E19A47C4-514B-1D46-896C-ABC06229BC5D}" presName="dummy2b" presStyleCnt="0"/>
      <dgm:spPr/>
    </dgm:pt>
    <dgm:pt modelId="{6939DB20-EB1F-8245-9634-D24FFA4E6083}" type="pres">
      <dgm:prSet presAssocID="{E19A47C4-514B-1D46-896C-ABC06229BC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CE52E-FCC3-5E40-B709-2486ABA5FAF2}" type="pres">
      <dgm:prSet presAssocID="{E19A47C4-514B-1D46-896C-ABC06229BC5D}" presName="wedge3" presStyleLbl="node1" presStyleIdx="2" presStyleCnt="3"/>
      <dgm:spPr/>
      <dgm:t>
        <a:bodyPr/>
        <a:lstStyle/>
        <a:p>
          <a:endParaRPr lang="en-US"/>
        </a:p>
      </dgm:t>
    </dgm:pt>
    <dgm:pt modelId="{DEF3A604-E2E4-574B-B155-7D97A0B94CAA}" type="pres">
      <dgm:prSet presAssocID="{E19A47C4-514B-1D46-896C-ABC06229BC5D}" presName="dummy3a" presStyleCnt="0"/>
      <dgm:spPr/>
    </dgm:pt>
    <dgm:pt modelId="{8CAAF395-0742-D640-8087-B3C96B88775E}" type="pres">
      <dgm:prSet presAssocID="{E19A47C4-514B-1D46-896C-ABC06229BC5D}" presName="dummy3b" presStyleCnt="0"/>
      <dgm:spPr/>
    </dgm:pt>
    <dgm:pt modelId="{4998367E-A221-0849-A49A-3DF594455CA3}" type="pres">
      <dgm:prSet presAssocID="{E19A47C4-514B-1D46-896C-ABC06229BC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0E453-D8CB-CE45-A0C7-C74B68DA73AB}" type="pres">
      <dgm:prSet presAssocID="{38266BCC-547C-B54C-8471-391B30F9B0AF}" presName="arrowWedge1" presStyleLbl="fgSibTrans2D1" presStyleIdx="0" presStyleCnt="3"/>
      <dgm:spPr/>
    </dgm:pt>
    <dgm:pt modelId="{5B272BC2-EE77-424D-805C-6C57996C8704}" type="pres">
      <dgm:prSet presAssocID="{4A8A075A-E635-584A-8A98-7697B46FE666}" presName="arrowWedge2" presStyleLbl="fgSibTrans2D1" presStyleIdx="1" presStyleCnt="3"/>
      <dgm:spPr/>
    </dgm:pt>
    <dgm:pt modelId="{14566191-B3B4-ED47-A8E0-966C79A9DD6F}" type="pres">
      <dgm:prSet presAssocID="{F2ABBDDC-4CB6-DB44-8411-F6A08CD12201}" presName="arrowWedge3" presStyleLbl="fgSibTrans2D1" presStyleIdx="2" presStyleCnt="3"/>
      <dgm:spPr/>
    </dgm:pt>
  </dgm:ptLst>
  <dgm:cxnLst>
    <dgm:cxn modelId="{A4C8CE4A-D08A-8744-AE56-036EFBCB9CB6}" srcId="{E19A47C4-514B-1D46-896C-ABC06229BC5D}" destId="{653E0C31-E5BB-704B-87D7-33457A8C0A39}" srcOrd="2" destOrd="0" parTransId="{5E11F601-6F9B-8E41-8F8B-3A42223C6830}" sibTransId="{F2ABBDDC-4CB6-DB44-8411-F6A08CD12201}"/>
    <dgm:cxn modelId="{5B145D9D-9E0C-0147-A6AE-C39D9CE40803}" type="presOf" srcId="{BBB3072C-F060-D540-857B-29692E325291}" destId="{FC7A0B74-EE18-3742-8469-6D810CB47B62}" srcOrd="1" destOrd="0" presId="urn:microsoft.com/office/officeart/2005/8/layout/cycle8"/>
    <dgm:cxn modelId="{73988E33-23A3-8143-995F-782E14E43816}" type="presOf" srcId="{E91DAC73-FDA4-164F-A814-6B6474A0E30D}" destId="{6939DB20-EB1F-8245-9634-D24FFA4E6083}" srcOrd="1" destOrd="0" presId="urn:microsoft.com/office/officeart/2005/8/layout/cycle8"/>
    <dgm:cxn modelId="{960CAFB9-7F0C-9649-86D4-89F9BE47D1AF}" type="presOf" srcId="{653E0C31-E5BB-704B-87D7-33457A8C0A39}" destId="{4998367E-A221-0849-A49A-3DF594455CA3}" srcOrd="1" destOrd="0" presId="urn:microsoft.com/office/officeart/2005/8/layout/cycle8"/>
    <dgm:cxn modelId="{0DF4E27B-00B4-A548-87BD-C0E58455FDF6}" type="presOf" srcId="{E91DAC73-FDA4-164F-A814-6B6474A0E30D}" destId="{80812F9E-7A41-3249-B99E-F999C1E34433}" srcOrd="0" destOrd="0" presId="urn:microsoft.com/office/officeart/2005/8/layout/cycle8"/>
    <dgm:cxn modelId="{4211BDB1-EF63-E944-9B0E-4A19F68507A9}" type="presOf" srcId="{653E0C31-E5BB-704B-87D7-33457A8C0A39}" destId="{4BBCE52E-FCC3-5E40-B709-2486ABA5FAF2}" srcOrd="0" destOrd="0" presId="urn:microsoft.com/office/officeart/2005/8/layout/cycle8"/>
    <dgm:cxn modelId="{6819E565-8B00-E243-A923-2DF8682D35F4}" type="presOf" srcId="{E19A47C4-514B-1D46-896C-ABC06229BC5D}" destId="{8B4D394F-2A80-0645-894F-BE93643C5BD4}" srcOrd="0" destOrd="0" presId="urn:microsoft.com/office/officeart/2005/8/layout/cycle8"/>
    <dgm:cxn modelId="{6A4EC83F-87CD-1844-8A51-595248D1C1FB}" type="presOf" srcId="{BBB3072C-F060-D540-857B-29692E325291}" destId="{41BA5D4A-BF6E-9F44-83D9-773AE036203F}" srcOrd="0" destOrd="0" presId="urn:microsoft.com/office/officeart/2005/8/layout/cycle8"/>
    <dgm:cxn modelId="{CB14513B-9F1E-2F41-8DE1-13F500D421C0}" srcId="{E19A47C4-514B-1D46-896C-ABC06229BC5D}" destId="{E91DAC73-FDA4-164F-A814-6B6474A0E30D}" srcOrd="1" destOrd="0" parTransId="{19087BF8-84D4-D64A-836E-DCEBA9B429A0}" sibTransId="{4A8A075A-E635-584A-8A98-7697B46FE666}"/>
    <dgm:cxn modelId="{DB877163-9039-DC47-AE85-BF84478DC203}" srcId="{E19A47C4-514B-1D46-896C-ABC06229BC5D}" destId="{BBB3072C-F060-D540-857B-29692E325291}" srcOrd="0" destOrd="0" parTransId="{FA02F3FF-DC42-3D4C-B8D2-166AF41D7332}" sibTransId="{38266BCC-547C-B54C-8471-391B30F9B0AF}"/>
    <dgm:cxn modelId="{8D991B5F-7F08-FB4B-813C-813971350F46}" type="presParOf" srcId="{8B4D394F-2A80-0645-894F-BE93643C5BD4}" destId="{41BA5D4A-BF6E-9F44-83D9-773AE036203F}" srcOrd="0" destOrd="0" presId="urn:microsoft.com/office/officeart/2005/8/layout/cycle8"/>
    <dgm:cxn modelId="{9622342A-548E-8442-8548-3E4B312B7E6D}" type="presParOf" srcId="{8B4D394F-2A80-0645-894F-BE93643C5BD4}" destId="{D241C3AD-72F2-2F42-AC61-007A388FB20B}" srcOrd="1" destOrd="0" presId="urn:microsoft.com/office/officeart/2005/8/layout/cycle8"/>
    <dgm:cxn modelId="{5593A990-6DA3-3742-94EE-6BC63D475783}" type="presParOf" srcId="{8B4D394F-2A80-0645-894F-BE93643C5BD4}" destId="{20A238D0-9F99-DE4A-BBC7-7A2C124FCA1A}" srcOrd="2" destOrd="0" presId="urn:microsoft.com/office/officeart/2005/8/layout/cycle8"/>
    <dgm:cxn modelId="{57473086-F942-214D-9B85-E85FB4F4CD56}" type="presParOf" srcId="{8B4D394F-2A80-0645-894F-BE93643C5BD4}" destId="{FC7A0B74-EE18-3742-8469-6D810CB47B62}" srcOrd="3" destOrd="0" presId="urn:microsoft.com/office/officeart/2005/8/layout/cycle8"/>
    <dgm:cxn modelId="{2F4C4952-6FEB-DD4E-AF38-D0785F9C2145}" type="presParOf" srcId="{8B4D394F-2A80-0645-894F-BE93643C5BD4}" destId="{80812F9E-7A41-3249-B99E-F999C1E34433}" srcOrd="4" destOrd="0" presId="urn:microsoft.com/office/officeart/2005/8/layout/cycle8"/>
    <dgm:cxn modelId="{7ACA7BB9-657E-704C-8C07-A36CA9EA5F71}" type="presParOf" srcId="{8B4D394F-2A80-0645-894F-BE93643C5BD4}" destId="{2C0279D1-973A-2A4C-983F-B99F2F017C2D}" srcOrd="5" destOrd="0" presId="urn:microsoft.com/office/officeart/2005/8/layout/cycle8"/>
    <dgm:cxn modelId="{0B844C89-83A3-3141-B281-508A2AF8B417}" type="presParOf" srcId="{8B4D394F-2A80-0645-894F-BE93643C5BD4}" destId="{B44BF63F-BC68-9244-A6A7-6FA8B7292BD0}" srcOrd="6" destOrd="0" presId="urn:microsoft.com/office/officeart/2005/8/layout/cycle8"/>
    <dgm:cxn modelId="{D79FA806-8D57-9141-8FC2-1B1BC7470541}" type="presParOf" srcId="{8B4D394F-2A80-0645-894F-BE93643C5BD4}" destId="{6939DB20-EB1F-8245-9634-D24FFA4E6083}" srcOrd="7" destOrd="0" presId="urn:microsoft.com/office/officeart/2005/8/layout/cycle8"/>
    <dgm:cxn modelId="{5480939F-9569-4144-AEB0-CEB52871D839}" type="presParOf" srcId="{8B4D394F-2A80-0645-894F-BE93643C5BD4}" destId="{4BBCE52E-FCC3-5E40-B709-2486ABA5FAF2}" srcOrd="8" destOrd="0" presId="urn:microsoft.com/office/officeart/2005/8/layout/cycle8"/>
    <dgm:cxn modelId="{DBCEE5B6-EF06-8D49-8F42-5D3098411345}" type="presParOf" srcId="{8B4D394F-2A80-0645-894F-BE93643C5BD4}" destId="{DEF3A604-E2E4-574B-B155-7D97A0B94CAA}" srcOrd="9" destOrd="0" presId="urn:microsoft.com/office/officeart/2005/8/layout/cycle8"/>
    <dgm:cxn modelId="{048CDAA1-9DF1-6D41-B15E-3D154AAD0F4F}" type="presParOf" srcId="{8B4D394F-2A80-0645-894F-BE93643C5BD4}" destId="{8CAAF395-0742-D640-8087-B3C96B88775E}" srcOrd="10" destOrd="0" presId="urn:microsoft.com/office/officeart/2005/8/layout/cycle8"/>
    <dgm:cxn modelId="{F350655A-FBB8-F049-BC75-1F7F71DAC1BC}" type="presParOf" srcId="{8B4D394F-2A80-0645-894F-BE93643C5BD4}" destId="{4998367E-A221-0849-A49A-3DF594455CA3}" srcOrd="11" destOrd="0" presId="urn:microsoft.com/office/officeart/2005/8/layout/cycle8"/>
    <dgm:cxn modelId="{FAC093DE-72C3-8B4F-8EE4-75C95C25FE6D}" type="presParOf" srcId="{8B4D394F-2A80-0645-894F-BE93643C5BD4}" destId="{2E80E453-D8CB-CE45-A0C7-C74B68DA73AB}" srcOrd="12" destOrd="0" presId="urn:microsoft.com/office/officeart/2005/8/layout/cycle8"/>
    <dgm:cxn modelId="{C3CC1AF0-F987-064C-AEEF-405E46518F7A}" type="presParOf" srcId="{8B4D394F-2A80-0645-894F-BE93643C5BD4}" destId="{5B272BC2-EE77-424D-805C-6C57996C8704}" srcOrd="13" destOrd="0" presId="urn:microsoft.com/office/officeart/2005/8/layout/cycle8"/>
    <dgm:cxn modelId="{71D1187C-92BE-ED46-9B01-88B97385FA7A}" type="presParOf" srcId="{8B4D394F-2A80-0645-894F-BE93643C5BD4}" destId="{14566191-B3B4-ED47-A8E0-966C79A9DD6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A5D4A-BF6E-9F44-83D9-773AE036203F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Neue"/>
              <a:cs typeface="Helvetica Neue"/>
            </a:rPr>
            <a:t>2. Web Centric Activity</a:t>
          </a:r>
          <a:endParaRPr lang="en-US" sz="1800" kern="1200" dirty="0">
            <a:latin typeface="Helvetica Neue"/>
            <a:cs typeface="Helvetica Neue"/>
          </a:endParaRPr>
        </a:p>
      </dsp:txBody>
      <dsp:txXfrm>
        <a:off x="3210560" y="987551"/>
        <a:ext cx="1219200" cy="1016000"/>
      </dsp:txXfrm>
    </dsp:sp>
    <dsp:sp modelId="{80812F9E-7A41-3249-B99E-F999C1E34433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Neue"/>
              <a:cs typeface="Helvetica Neue"/>
            </a:rPr>
            <a:t>3. Digital, personalised nurturing</a:t>
          </a:r>
          <a:endParaRPr lang="en-US" sz="1800" kern="1200" dirty="0">
            <a:latin typeface="Helvetica Neue"/>
            <a:cs typeface="Helvetica Neue"/>
          </a:endParaRPr>
        </a:p>
      </dsp:txBody>
      <dsp:txXfrm>
        <a:off x="2153920" y="2600960"/>
        <a:ext cx="1828800" cy="894080"/>
      </dsp:txXfrm>
    </dsp:sp>
    <dsp:sp modelId="{4BBCE52E-FCC3-5E40-B709-2486ABA5FAF2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Neue"/>
              <a:cs typeface="Helvetica Neue"/>
            </a:rPr>
            <a:t>1. Lead Generation Promotions</a:t>
          </a:r>
          <a:endParaRPr lang="en-US" sz="1800" kern="1200" dirty="0">
            <a:latin typeface="Helvetica Neue"/>
            <a:cs typeface="Helvetica Neue"/>
          </a:endParaRPr>
        </a:p>
      </dsp:txBody>
      <dsp:txXfrm>
        <a:off x="1666240" y="987551"/>
        <a:ext cx="1219200" cy="1016000"/>
      </dsp:txXfrm>
    </dsp:sp>
    <dsp:sp modelId="{2E80E453-D8CB-CE45-A0C7-C74B68DA73AB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72BC2-EE77-424D-805C-6C57996C8704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66191-B3B4-ED47-A8E0-966C79A9DD6F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F385-18C6-44EF-884D-8ECF9AB8909E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7AB6-4352-415B-9683-51D3E2A79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8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is a dwarf.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He climbed on a block of ice which has since melted. 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During a forest fire, a fire-fighting plane had scooped up some water from the lake to drop on the fire. The plane had accidentally picked up the unfortunate swimmer.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86461-6DC9-4924-B958-3DCC4A867F30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He </a:t>
            </a:r>
            <a:r>
              <a:rPr lang="en-GB" b="1" dirty="0"/>
              <a:t>was a Lighthouse-Keeper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86461-6DC9-4924-B958-3DCC4A867F30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He </a:t>
            </a:r>
            <a:r>
              <a:rPr lang="en-GB" b="1" dirty="0"/>
              <a:t>was a Lighthouse-Keeper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is a dwarf.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is a dwarf.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He climbed on a block of ice which has since melted. 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34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36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During a forest fire, a fire-fighting plane had scooped up some water from the lake to drop on the fire. The plane had accidentally picked up the unfortunate swimmer.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37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4D0FA-2609-473E-9A4B-242FCAE45651}" type="slidenum">
              <a:rPr lang="en-GB"/>
              <a:pPr/>
              <a:t>38</a:t>
            </a:fld>
            <a:endParaRPr lang="en-GB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FAB3-59C7-44E3-8BEB-DD99F29D6C49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man had jumped from a plane but his parachute had failed to open. </a:t>
            </a:r>
            <a:r>
              <a:rPr lang="en-US" b="1" dirty="0" smtClean="0"/>
              <a:t>His</a:t>
            </a:r>
            <a:r>
              <a:rPr lang="en-US" b="1" baseline="0" dirty="0" smtClean="0"/>
              <a:t> parachute i</a:t>
            </a:r>
            <a:r>
              <a:rPr lang="en-US" b="1" dirty="0" smtClean="0"/>
              <a:t>s </a:t>
            </a:r>
            <a:r>
              <a:rPr lang="en-US" b="1" dirty="0"/>
              <a:t>the unopened package.</a:t>
            </a:r>
          </a:p>
          <a:p>
            <a:endParaRPr lang="en-GB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86461-6DC9-4924-B958-3DCC4A867F30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He </a:t>
            </a:r>
            <a:r>
              <a:rPr lang="en-GB" b="1" dirty="0"/>
              <a:t>was a Lighthouse-Keeper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6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89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96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7504" y="188640"/>
            <a:ext cx="34563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2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8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9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1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3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7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042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9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1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5400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989138"/>
            <a:ext cx="3306763" cy="4103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7338" y="1989138"/>
            <a:ext cx="3308350" cy="4103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A2E62B-53CE-43A8-B760-9E1747144AB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36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35150" y="404813"/>
            <a:ext cx="6840538" cy="5688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4CA454-C520-4F2B-8A33-024A25963E0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0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99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2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54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6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12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0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6" Type="http://schemas.microsoft.com/office/2007/relationships/hdphoto" Target="../media/hdphoto1.wdp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6" y="0"/>
            <a:ext cx="91736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103E-0F69-405E-862D-41E61B73CB0D}" type="datetimeFigureOut">
              <a:rPr lang="en-GB" smtClean="0"/>
              <a:t>04/12/2012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0EC7-0773-46B8-B195-5D029B098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4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6" y="0"/>
            <a:ext cx="91736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6" y="6021289"/>
            <a:ext cx="9173606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103E-0F69-405E-862D-41E61B73CB0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04/12/2012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0EC7-0773-46B8-B195-5D029B09849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0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988840"/>
            <a:ext cx="53285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Leisure Worksho</a:t>
            </a:r>
            <a:r>
              <a:rPr lang="en-US" sz="3200" dirty="0"/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December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91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328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Agility</a:t>
            </a:r>
            <a:b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 who will win…</a:t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will have to </a:t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to </a:t>
            </a:r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br>
              <a:rPr lang="en-GB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 Mr Heap)</a:t>
            </a:r>
            <a:endParaRPr lang="en-GB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25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A man is lying dead in a field</a:t>
            </a:r>
          </a:p>
          <a:p>
            <a:pPr marL="0" indent="0">
              <a:buNone/>
            </a:pPr>
            <a:r>
              <a:rPr lang="en-GB" sz="2200" dirty="0" smtClean="0"/>
              <a:t>As he had approached the field he knew he was going to die</a:t>
            </a:r>
          </a:p>
          <a:p>
            <a:pPr marL="0" indent="0">
              <a:buNone/>
            </a:pPr>
            <a:r>
              <a:rPr lang="en-GB" sz="2200" dirty="0" smtClean="0"/>
              <a:t>The only other thing in the field is an unopened backpack  </a:t>
            </a:r>
          </a:p>
          <a:p>
            <a:pPr marL="0" indent="0">
              <a:buNone/>
            </a:pPr>
            <a:r>
              <a:rPr lang="en-GB" sz="2200" dirty="0" smtClean="0"/>
              <a:t>There is no other person in the field</a:t>
            </a:r>
          </a:p>
          <a:p>
            <a:pPr marL="0" indent="0">
              <a:buNone/>
            </a:pPr>
            <a:r>
              <a:rPr lang="en-GB" sz="2200" dirty="0" smtClean="0"/>
              <a:t>How did he die?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954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Who was the oldest actor to debut as James Bond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the 5 Areas you should have in your local marketing plan EVERY </a:t>
            </a:r>
            <a:r>
              <a:rPr lang="en-US" dirty="0" smtClean="0"/>
              <a:t>month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Who had to wear a toupee as James Bond in all his films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10 Benefits of Exercise </a:t>
            </a:r>
            <a:endParaRPr lang="en-GB" dirty="0"/>
          </a:p>
          <a:p>
            <a:pPr lvl="0"/>
            <a:endParaRPr lang="en-US" dirty="0" smtClean="0"/>
          </a:p>
          <a:p>
            <a:pPr lvl="0"/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71287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There was once a recluse who never left his home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The only time anyone ever visited him was when his food and supplies were delivered, but they never came inside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Then, one stormy winter night when an icy gale was blowing he had a nervous breakdown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He went upstairs, turned off the light and went to bed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Next morning, he had caused the death of several hundred people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The question is how?</a:t>
            </a:r>
          </a:p>
          <a:p>
            <a:pPr marL="0" indent="0" algn="ctr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277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13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5.  Who </a:t>
            </a:r>
            <a:r>
              <a:rPr lang="en-US" dirty="0"/>
              <a:t>is the tallest Actor to play James Bond?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 Name </a:t>
            </a:r>
            <a:r>
              <a:rPr lang="en-US" dirty="0"/>
              <a:t>3 things you NEED to ask on an </a:t>
            </a:r>
            <a:r>
              <a:rPr lang="en-US" dirty="0" smtClean="0"/>
              <a:t>      incoming </a:t>
            </a:r>
            <a:r>
              <a:rPr lang="en-US" dirty="0"/>
              <a:t>telephone </a:t>
            </a:r>
            <a:r>
              <a:rPr lang="en-US" dirty="0" smtClean="0"/>
              <a:t>Enquiry?</a:t>
            </a:r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/>
              <a:t>Who is the shortest actor to play James </a:t>
            </a:r>
            <a:r>
              <a:rPr lang="en-US" dirty="0" smtClean="0"/>
              <a:t>Bond?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/>
              <a:t>What is the required outcome of a telephone enquiry?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/>
              <a:t>Has there been any actors who have played James Bond to be born after the Bond series began? </a:t>
            </a:r>
          </a:p>
        </p:txBody>
      </p:sp>
    </p:spTree>
    <p:extLst>
      <p:ext uri="{BB962C8B-B14F-4D97-AF65-F5344CB8AC3E}">
        <p14:creationId xmlns:p14="http://schemas.microsoft.com/office/powerpoint/2010/main" val="388269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0200"/>
            <a:ext cx="7128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 man lives on the tenth floor of a building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/>
              <a:t>E</a:t>
            </a:r>
            <a:r>
              <a:rPr lang="en-GB" sz="2000" dirty="0" smtClean="0"/>
              <a:t>very day he takes the elevator from the tenth floor down to the ground floor to go to work or to go shopping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When he returns he takes the elevator to the seventh floor and walks up the stairs to reach his apartment on the tenth floor, apart from when it rains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He hates walking so why does he do it?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70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514350" indent="-514350">
              <a:buAutoNum type="arabicPeriod" startAt="10"/>
            </a:pPr>
            <a:r>
              <a:rPr lang="en-US" dirty="0" smtClean="0"/>
              <a:t> Give </a:t>
            </a:r>
            <a:r>
              <a:rPr lang="en-US" dirty="0"/>
              <a:t>4 Ways to create a Great First Impression </a:t>
            </a:r>
            <a:endParaRPr lang="en-US" dirty="0" smtClean="0"/>
          </a:p>
          <a:p>
            <a:pPr marL="514350" indent="-514350">
              <a:buAutoNum type="arabicPeriod" startAt="10"/>
            </a:pPr>
            <a:r>
              <a:rPr lang="en-US" dirty="0"/>
              <a:t> </a:t>
            </a:r>
            <a:r>
              <a:rPr lang="en-US" dirty="0" smtClean="0"/>
              <a:t>James </a:t>
            </a:r>
            <a:r>
              <a:rPr lang="en-US" dirty="0"/>
              <a:t>Bond is the longest running film series and is the second most successful – so can you tell me what film series is the most </a:t>
            </a:r>
            <a:r>
              <a:rPr lang="en-US" dirty="0" smtClean="0"/>
              <a:t>successful?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 </a:t>
            </a:r>
            <a:r>
              <a:rPr lang="en-US" dirty="0"/>
              <a:t> Give 3 Questions you could ask on a Needs Analysis? </a:t>
            </a:r>
            <a:endParaRPr lang="en-US" dirty="0" smtClean="0"/>
          </a:p>
          <a:p>
            <a:pPr marL="514350" indent="-514350">
              <a:buAutoNum type="arabicPeriod" startAt="10"/>
            </a:pPr>
            <a:r>
              <a:rPr lang="en-US" dirty="0" smtClean="0"/>
              <a:t> Who </a:t>
            </a:r>
            <a:r>
              <a:rPr lang="en-US" dirty="0"/>
              <a:t>Plays </a:t>
            </a:r>
            <a:r>
              <a:rPr lang="en-US" dirty="0" smtClean="0"/>
              <a:t>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9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6984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In Arizona, there is a large wooden barn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The barn is completely empty except for a dead man hanging from the middle of the central rafter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The rope around his neck is ten feet long and his feet are three feet off the ground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The nearest wall is 20 feet away from the man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It is not possible to climb up the walls or along the rafters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The man appears to have hanged himself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But how did he do it?</a:t>
            </a: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44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14. What </a:t>
            </a:r>
            <a:r>
              <a:rPr lang="en-US" dirty="0"/>
              <a:t>was the Name of Ursula </a:t>
            </a:r>
            <a:r>
              <a:rPr lang="en-US" dirty="0" smtClean="0"/>
              <a:t>Andress’ </a:t>
            </a:r>
            <a:r>
              <a:rPr lang="en-US" dirty="0"/>
              <a:t>Bond Girl character stepping out of the sea &amp; what film was this </a:t>
            </a:r>
            <a:r>
              <a:rPr lang="en-US" dirty="0" smtClean="0"/>
              <a:t>in?</a:t>
            </a:r>
          </a:p>
          <a:p>
            <a:pPr marL="0" indent="0">
              <a:buNone/>
            </a:pPr>
            <a:r>
              <a:rPr lang="en-US" dirty="0" smtClean="0"/>
              <a:t>15. </a:t>
            </a:r>
            <a:r>
              <a:rPr lang="en-US" dirty="0"/>
              <a:t>How Many POS Referrals should you get?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16. </a:t>
            </a:r>
            <a:r>
              <a:rPr lang="en-US" dirty="0"/>
              <a:t>What did James Bond stop doing after Timothy Dalton Starred as him?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17. </a:t>
            </a:r>
            <a:r>
              <a:rPr lang="en-US" dirty="0"/>
              <a:t>What MUST you ask somebody at the end of every tour you do?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988840"/>
            <a:ext cx="53285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day’s agenda</a:t>
            </a:r>
          </a:p>
        </p:txBody>
      </p:sp>
    </p:spTree>
    <p:extLst>
      <p:ext uri="{BB962C8B-B14F-4D97-AF65-F5344CB8AC3E}">
        <p14:creationId xmlns:p14="http://schemas.microsoft.com/office/powerpoint/2010/main" val="278842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7128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Deep in the forest, a fireman found the body of a man who was wearing only swimming trunks, snorkel and facemask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nearest lake was 8 miles away and the sea was 100 miles away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How had he died?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9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18. Roger </a:t>
            </a:r>
            <a:r>
              <a:rPr lang="en-US" dirty="0"/>
              <a:t>Moore suffers from Hoplophobia – What is this the fear of?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19. </a:t>
            </a:r>
            <a:r>
              <a:rPr lang="en-US" dirty="0"/>
              <a:t>Why Don’t we just give out Prices straight away on an incoming call?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20. </a:t>
            </a:r>
            <a:r>
              <a:rPr lang="en-US" dirty="0"/>
              <a:t>Name 3 Ways to get a referral off a </a:t>
            </a:r>
            <a:r>
              <a:rPr lang="en-US" dirty="0" smtClean="0"/>
              <a:t>member?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Swap your Papers over….!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7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3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A man is lying dead in a field</a:t>
            </a:r>
          </a:p>
          <a:p>
            <a:pPr marL="0" indent="0">
              <a:buNone/>
            </a:pPr>
            <a:r>
              <a:rPr lang="en-GB" sz="2200" dirty="0" smtClean="0"/>
              <a:t>As he had approached the field he knew he was going to die</a:t>
            </a:r>
          </a:p>
          <a:p>
            <a:pPr marL="0" indent="0">
              <a:buNone/>
            </a:pPr>
            <a:r>
              <a:rPr lang="en-GB" sz="2200" dirty="0" smtClean="0"/>
              <a:t>The only other thing in the field is an unopened backpack  </a:t>
            </a:r>
          </a:p>
          <a:p>
            <a:pPr marL="0" indent="0">
              <a:buNone/>
            </a:pPr>
            <a:r>
              <a:rPr lang="en-GB" sz="2200" dirty="0" smtClean="0"/>
              <a:t>There is no other person in the field</a:t>
            </a:r>
          </a:p>
          <a:p>
            <a:pPr marL="0" indent="0">
              <a:buNone/>
            </a:pPr>
            <a:r>
              <a:rPr lang="en-GB" sz="2200" dirty="0" smtClean="0"/>
              <a:t>How did he die?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669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1 -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64807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 smtClean="0"/>
              <a:t>The man had jumped from a plane </a:t>
            </a:r>
          </a:p>
          <a:p>
            <a:pPr marL="0" indent="0" algn="ctr">
              <a:buNone/>
            </a:pPr>
            <a:r>
              <a:rPr lang="en-GB" sz="2200" dirty="0" smtClean="0"/>
              <a:t>but his parachute failed to open </a:t>
            </a:r>
          </a:p>
          <a:p>
            <a:pPr marL="0" indent="0" algn="ctr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dirty="0" smtClean="0"/>
              <a:t>His parachute is the unopened package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4992">
            <a:off x="2014436" y="3025567"/>
            <a:ext cx="3448725" cy="34487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436096" y="3550890"/>
            <a:ext cx="0" cy="1102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74790" y="3480952"/>
            <a:ext cx="0" cy="551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15780" y="3336142"/>
            <a:ext cx="0" cy="551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23728" y="3887265"/>
            <a:ext cx="0" cy="551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267744" y="3734864"/>
            <a:ext cx="11410" cy="29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420144" y="3887264"/>
            <a:ext cx="11410" cy="29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292080" y="3402284"/>
            <a:ext cx="11410" cy="29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1.  Who </a:t>
            </a:r>
            <a:r>
              <a:rPr lang="en-US" dirty="0"/>
              <a:t>was the oldest actor to debut as James Bond?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	A</a:t>
            </a:r>
            <a:r>
              <a:rPr lang="en-US" dirty="0"/>
              <a:t>: Roger Moore was 58 when filming On A View to A Kill </a:t>
            </a:r>
            <a:r>
              <a:rPr lang="en-US" dirty="0">
                <a:solidFill>
                  <a:srgbClr val="FF0000"/>
                </a:solidFill>
              </a:rPr>
              <a:t>(1 point )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 smtClean="0"/>
          </a:p>
          <a:p>
            <a:pPr marL="0" lvl="0" indent="0">
              <a:buNone/>
            </a:pPr>
            <a:r>
              <a:rPr lang="en-US" dirty="0" smtClean="0"/>
              <a:t>2.  Name the 5 Areas you should have in your local marketing plan EVERY month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	A</a:t>
            </a:r>
            <a:r>
              <a:rPr lang="en-US" dirty="0"/>
              <a:t>: Referral, Corporate, Ex Member, Residential &amp; Outreach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>
                <a:solidFill>
                  <a:srgbClr val="FF0000"/>
                </a:solidFill>
              </a:rPr>
              <a:t>5 Points ) </a:t>
            </a:r>
            <a:endParaRPr lang="en-GB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/>
              <a:t>3.  Who </a:t>
            </a:r>
            <a:r>
              <a:rPr lang="en-US" dirty="0"/>
              <a:t>had to wear a toupee as James Bond in all his films?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	A</a:t>
            </a:r>
            <a:r>
              <a:rPr lang="en-US" dirty="0"/>
              <a:t>: Sean Connery who lost his hair at 21 </a:t>
            </a:r>
            <a:r>
              <a:rPr lang="en-US" dirty="0">
                <a:solidFill>
                  <a:srgbClr val="FF0000"/>
                </a:solidFill>
              </a:rPr>
              <a:t>(1 point )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4.  List </a:t>
            </a:r>
            <a:r>
              <a:rPr lang="en-US" dirty="0"/>
              <a:t>10 Benefits of Exercise </a:t>
            </a:r>
            <a:r>
              <a:rPr lang="en-US" dirty="0">
                <a:solidFill>
                  <a:srgbClr val="FF0000"/>
                </a:solidFill>
              </a:rPr>
              <a:t>( 10 points 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Reduces the risk of dying prematurely</a:t>
            </a:r>
            <a:endParaRPr lang="en-GB" dirty="0"/>
          </a:p>
          <a:p>
            <a:r>
              <a:rPr lang="en-US" dirty="0"/>
              <a:t>Reduces the risk of heart disease</a:t>
            </a:r>
            <a:endParaRPr lang="en-GB" dirty="0"/>
          </a:p>
          <a:p>
            <a:r>
              <a:rPr lang="en-US" dirty="0"/>
              <a:t>Reduces the risk of developing diabetes</a:t>
            </a:r>
            <a:endParaRPr lang="en-GB" dirty="0"/>
          </a:p>
          <a:p>
            <a:r>
              <a:rPr lang="en-US" dirty="0"/>
              <a:t>Reduces the risk of developing high blood pressure</a:t>
            </a:r>
            <a:endParaRPr lang="en-GB" dirty="0"/>
          </a:p>
          <a:p>
            <a:r>
              <a:rPr lang="en-US" dirty="0"/>
              <a:t>Reduces feelings of depression and anxiety</a:t>
            </a:r>
            <a:endParaRPr lang="en-GB" dirty="0"/>
          </a:p>
          <a:p>
            <a:r>
              <a:rPr lang="en-US" dirty="0"/>
              <a:t>Helps control weight</a:t>
            </a:r>
            <a:endParaRPr lang="en-GB" dirty="0"/>
          </a:p>
          <a:p>
            <a:r>
              <a:rPr lang="en-US" dirty="0"/>
              <a:t>Helps build and maintain healthy bones, muscles and joints</a:t>
            </a:r>
            <a:endParaRPr lang="en-GB" dirty="0"/>
          </a:p>
          <a:p>
            <a:r>
              <a:rPr lang="en-US" dirty="0"/>
              <a:t>Helps older adults to become stronger and better equipped to fight illness</a:t>
            </a:r>
            <a:endParaRPr lang="en-GB" dirty="0"/>
          </a:p>
          <a:p>
            <a:r>
              <a:rPr lang="en-US" dirty="0"/>
              <a:t>Increases sex drive</a:t>
            </a:r>
            <a:endParaRPr lang="en-GB" dirty="0"/>
          </a:p>
          <a:p>
            <a:r>
              <a:rPr lang="en-US" dirty="0"/>
              <a:t>Helps increase confidence</a:t>
            </a:r>
            <a:endParaRPr lang="en-GB" dirty="0"/>
          </a:p>
          <a:p>
            <a:r>
              <a:rPr lang="en-US" dirty="0"/>
              <a:t>Helps relieve stress</a:t>
            </a:r>
            <a:endParaRPr lang="en-GB" dirty="0"/>
          </a:p>
          <a:p>
            <a:r>
              <a:rPr lang="en-US" dirty="0"/>
              <a:t>Improves sleep</a:t>
            </a:r>
            <a:endParaRPr lang="en-GB" dirty="0"/>
          </a:p>
          <a:p>
            <a:r>
              <a:rPr lang="en-US" dirty="0"/>
              <a:t>Improves flexibility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55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5.Who </a:t>
            </a:r>
            <a:r>
              <a:rPr lang="en-US" dirty="0"/>
              <a:t>is the tallest Actor to play James Bond? </a:t>
            </a:r>
            <a:r>
              <a:rPr lang="en-US" dirty="0">
                <a:solidFill>
                  <a:srgbClr val="FF0000"/>
                </a:solidFill>
              </a:rPr>
              <a:t>( 1 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Timothy Dalton 6’ 2”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6. Name </a:t>
            </a:r>
            <a:r>
              <a:rPr lang="en-US" dirty="0"/>
              <a:t>3 things you NEED to ask on an incoming telephone Enquiry </a:t>
            </a:r>
            <a:r>
              <a:rPr lang="en-US" dirty="0">
                <a:solidFill>
                  <a:srgbClr val="FF0000"/>
                </a:solidFill>
              </a:rPr>
              <a:t>( 3 Points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Name, Telephone Number / email, Goals.</a:t>
            </a:r>
            <a:endParaRPr lang="en-GB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7. Who </a:t>
            </a:r>
            <a:r>
              <a:rPr lang="en-US" dirty="0"/>
              <a:t>is the shortest actor to play James Bond </a:t>
            </a:r>
            <a:r>
              <a:rPr lang="en-US" dirty="0">
                <a:solidFill>
                  <a:srgbClr val="FF0000"/>
                </a:solidFill>
              </a:rPr>
              <a:t>( 1 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Daniel Craig 5’ 2”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8. What </a:t>
            </a:r>
            <a:r>
              <a:rPr lang="en-US" dirty="0"/>
              <a:t>is the required outcome of a telephone enquiry? </a:t>
            </a:r>
            <a:r>
              <a:rPr lang="en-US" dirty="0">
                <a:solidFill>
                  <a:srgbClr val="FF0000"/>
                </a:solidFill>
              </a:rPr>
              <a:t>( 1 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An Appointment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9. Has </a:t>
            </a:r>
            <a:r>
              <a:rPr lang="en-US" dirty="0"/>
              <a:t>there been any actors who have played James Bond to be born after the Bond series began? </a:t>
            </a:r>
            <a:r>
              <a:rPr lang="en-US" dirty="0">
                <a:solidFill>
                  <a:srgbClr val="FF0000"/>
                </a:solidFill>
              </a:rPr>
              <a:t>( 2 points)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Yes - Daniel Craig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3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71287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There was once a recluse who never left his home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The only time anyone ever visited him was when his food and supplies were delivered, but they never came inside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Then, one stormy winter night when an icy gale was blowing he had a nervous breakdown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He went upstairs, turned off the light and went to bed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800" dirty="0" smtClean="0"/>
              <a:t>Next morning, he had caused the death of several hundred people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The question is how?</a:t>
            </a:r>
          </a:p>
          <a:p>
            <a:pPr marL="0" indent="0" algn="ctr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029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2 -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71287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He was a Lighthouse keeper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824536" cy="36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1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10. </a:t>
            </a:r>
            <a:r>
              <a:rPr lang="en-US" dirty="0"/>
              <a:t>Give 4 Ways to create a Great First Impression </a:t>
            </a:r>
            <a:r>
              <a:rPr lang="en-US" dirty="0">
                <a:solidFill>
                  <a:srgbClr val="FF0000"/>
                </a:solidFill>
              </a:rPr>
              <a:t>( 4 Points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Smile, Welcome, Enthusiasm, Learn the name, Listen, Dress, Professionalism, Body Language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11. </a:t>
            </a:r>
            <a:r>
              <a:rPr lang="en-US" dirty="0"/>
              <a:t>James Bond is the longest running film series and is the second most successful – so can you tell me what film series is the most successful </a:t>
            </a:r>
            <a:r>
              <a:rPr lang="en-US" dirty="0" smtClean="0">
                <a:solidFill>
                  <a:srgbClr val="FF0000"/>
                </a:solidFill>
              </a:rPr>
              <a:t>(1 </a:t>
            </a:r>
            <a:r>
              <a:rPr lang="en-US" dirty="0">
                <a:solidFill>
                  <a:srgbClr val="FF0000"/>
                </a:solidFill>
              </a:rPr>
              <a:t>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Harry Potter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12. </a:t>
            </a:r>
            <a:r>
              <a:rPr lang="en-US" dirty="0"/>
              <a:t>Give 3 Questions you could ask on a Needs Analysis? </a:t>
            </a:r>
            <a:r>
              <a:rPr lang="en-US" dirty="0">
                <a:solidFill>
                  <a:srgbClr val="FF0000"/>
                </a:solidFill>
              </a:rPr>
              <a:t>( 3 Points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Goals, Past exercise, How did you feel, What areas are you interested in,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13. </a:t>
            </a:r>
            <a:r>
              <a:rPr lang="en-US" dirty="0"/>
              <a:t>Who Plays M </a:t>
            </a:r>
            <a:r>
              <a:rPr lang="en-US" dirty="0" smtClean="0">
                <a:solidFill>
                  <a:srgbClr val="FF0000"/>
                </a:solidFill>
              </a:rPr>
              <a:t>(1 </a:t>
            </a:r>
            <a:r>
              <a:rPr lang="en-US" dirty="0">
                <a:solidFill>
                  <a:srgbClr val="FF0000"/>
                </a:solidFill>
              </a:rPr>
              <a:t>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Judy Dench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1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988840"/>
            <a:ext cx="53285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times they are a changing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Digital Marketing Strategy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0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0200"/>
            <a:ext cx="7128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 man lives on the tenth floor of a building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/>
              <a:t>E</a:t>
            </a:r>
            <a:r>
              <a:rPr lang="en-GB" sz="2000" dirty="0" smtClean="0"/>
              <a:t>very day he takes the elevator from the tenth floor down to the ground floor to go to work or to go shopping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When he returns he takes the elevator to the seventh floor and walks up the stairs to reach his apartment on the tenth floor, apart from when it rains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He hates walking so why does he do it?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6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0200"/>
            <a:ext cx="7128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man is a dwarf and he can’t reach the higher buttons apart from when he presses them with his umbrella</a:t>
            </a: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3 - Answer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00429"/>
            <a:ext cx="3893418" cy="38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4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/>
              <a:t>14. What </a:t>
            </a:r>
            <a:r>
              <a:rPr lang="en-US" sz="2000" dirty="0"/>
              <a:t>was the Name of Ursula Andress Bond Girl character stepping out of the sea &amp; what film was this in </a:t>
            </a:r>
            <a:r>
              <a:rPr lang="en-US" sz="2000" dirty="0">
                <a:solidFill>
                  <a:srgbClr val="FF0000"/>
                </a:solidFill>
              </a:rPr>
              <a:t>( 2 points )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US" sz="2000" dirty="0"/>
              <a:t>A: Honey Rhyder – Dr </a:t>
            </a:r>
            <a:r>
              <a:rPr lang="en-US" sz="2000" dirty="0" smtClean="0"/>
              <a:t>No</a:t>
            </a:r>
          </a:p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US" sz="2000" dirty="0" smtClean="0"/>
              <a:t>15.  </a:t>
            </a:r>
            <a:r>
              <a:rPr lang="en-US" sz="2000" dirty="0"/>
              <a:t>How Many POS Referrals should you get? </a:t>
            </a:r>
            <a:r>
              <a:rPr lang="en-US" sz="2000" dirty="0">
                <a:solidFill>
                  <a:srgbClr val="FF0000"/>
                </a:solidFill>
              </a:rPr>
              <a:t>( 1 Point )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US" sz="2000" dirty="0"/>
              <a:t>A: </a:t>
            </a:r>
            <a:r>
              <a:rPr lang="en-US" sz="2000" dirty="0" smtClean="0"/>
              <a:t>3</a:t>
            </a:r>
          </a:p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US" sz="2000" dirty="0" smtClean="0"/>
              <a:t>16. What </a:t>
            </a:r>
            <a:r>
              <a:rPr lang="en-US" sz="2000" dirty="0"/>
              <a:t>did James Bond stop doing after Timothy Dalton Starred as him?</a:t>
            </a:r>
            <a:r>
              <a:rPr lang="en-US" sz="2000" dirty="0">
                <a:solidFill>
                  <a:srgbClr val="FF0000"/>
                </a:solidFill>
              </a:rPr>
              <a:t> ( 1 point )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US" sz="2000" dirty="0"/>
              <a:t>A: </a:t>
            </a:r>
            <a:r>
              <a:rPr lang="en-US" sz="2000" dirty="0" smtClean="0"/>
              <a:t>Smoking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US" sz="2000" dirty="0" smtClean="0"/>
              <a:t>17.  </a:t>
            </a:r>
            <a:r>
              <a:rPr lang="en-US" sz="2000" dirty="0"/>
              <a:t>What MUST you ask somebody at the end of every tour you do? </a:t>
            </a:r>
            <a:r>
              <a:rPr lang="en-US" sz="2000" dirty="0">
                <a:solidFill>
                  <a:srgbClr val="FF0000"/>
                </a:solidFill>
              </a:rPr>
              <a:t>( 1 Point )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US" sz="2000" dirty="0"/>
              <a:t>A: If they wish to join!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2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6984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In Arizona, there is a large wooden barn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The barn is completely empty except for a dead man hanging from the middle of the central rafter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The rope around his neck is ten feet long and his feet are three feet off the ground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The nearest wall is 20 feet away from the man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It is not possible to climb up the walls or along the rafters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The man appears to have hanged himself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But how did he do it?</a:t>
            </a: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9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621360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dirty="0" smtClean="0"/>
          </a:p>
          <a:p>
            <a:pPr marL="0" indent="0" algn="ctr">
              <a:buNone/>
            </a:pPr>
            <a:r>
              <a:rPr lang="en-GB" sz="2000" dirty="0" smtClean="0"/>
              <a:t>He climbed on a block of ice </a:t>
            </a:r>
          </a:p>
          <a:p>
            <a:pPr marL="0" indent="0" algn="ctr">
              <a:buNone/>
            </a:pPr>
            <a:r>
              <a:rPr lang="en-GB" sz="2000" dirty="0" smtClean="0"/>
              <a:t>which has since melted in the heat</a:t>
            </a:r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4 - Answer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0002">
            <a:off x="1050037" y="2578012"/>
            <a:ext cx="4904601" cy="32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4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18. Roger </a:t>
            </a:r>
            <a:r>
              <a:rPr lang="en-US" dirty="0"/>
              <a:t>Moore suffers from Hoplophobia – What is this the fear of? </a:t>
            </a:r>
            <a:r>
              <a:rPr lang="en-US" dirty="0">
                <a:solidFill>
                  <a:srgbClr val="FF0000"/>
                </a:solidFill>
              </a:rPr>
              <a:t>(1 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Firearms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19. Why </a:t>
            </a:r>
            <a:r>
              <a:rPr lang="en-US" dirty="0"/>
              <a:t>Don’t we just give out Prices straight away on an incoming call? </a:t>
            </a:r>
            <a:r>
              <a:rPr lang="en-US" dirty="0">
                <a:solidFill>
                  <a:srgbClr val="FF0000"/>
                </a:solidFill>
              </a:rPr>
              <a:t>(1 Point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They will make a judgement purely on price and we want them to come in.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20. Name </a:t>
            </a:r>
            <a:r>
              <a:rPr lang="en-US" dirty="0"/>
              <a:t>3 Ways to get a referral off a member </a:t>
            </a:r>
            <a:r>
              <a:rPr lang="en-US" dirty="0">
                <a:solidFill>
                  <a:srgbClr val="FF0000"/>
                </a:solidFill>
              </a:rPr>
              <a:t>( 3 points 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A: POS, Members night, workout Wednesday, loyalty letters, team referral competition,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7128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Deep in the forest, a fireman found the body of a man who was wearing only swimming trunks, snorkel and facemask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nearest lake was 8 miles away and the sea was 100 miles away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How had he died?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1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490" y="1628800"/>
            <a:ext cx="64087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Fact</a:t>
            </a:r>
          </a:p>
          <a:p>
            <a:pPr marL="0" indent="0">
              <a:buNone/>
            </a:pPr>
            <a:r>
              <a:rPr lang="en-GB" sz="2000" dirty="0" smtClean="0"/>
              <a:t>During a forest fire, a fire-fighting helicopter had scooped up some water from the lake to drop on the fire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scoop had accidentally picked up the unfortunate swimmer only to drop him on the fire as well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51684"/>
            <a:ext cx="3106316" cy="3106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71" y="620688"/>
            <a:ext cx="1880024" cy="1438845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Riddle 5 -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3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28800"/>
            <a:ext cx="6408712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44 points from the Quiz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5 Riddles each worth a point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49 Points…. Who is presenting to Dave?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And the Winners are…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5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ue's pres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377" y="2254908"/>
            <a:ext cx="3290309" cy="53027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sz="2800" dirty="0"/>
              <a:t>Secret missions</a:t>
            </a:r>
          </a:p>
        </p:txBody>
      </p:sp>
    </p:spTree>
    <p:extLst>
      <p:ext uri="{BB962C8B-B14F-4D97-AF65-F5344CB8AC3E}">
        <p14:creationId xmlns:p14="http://schemas.microsoft.com/office/powerpoint/2010/main" val="28837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9833" y="1768388"/>
            <a:ext cx="578462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 Neue"/>
                <a:cs typeface="Helvetica Neue"/>
              </a:rPr>
              <a:t>Increase in online generated leads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 Neue"/>
                <a:cs typeface="Helvetica Neue"/>
              </a:rPr>
              <a:t>Addition of online sales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 Neue"/>
                <a:cs typeface="Helvetica Neue"/>
              </a:rPr>
              <a:t>Increase lifetime value &amp; retention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 Neue"/>
                <a:cs typeface="Helvetica Neue"/>
              </a:rPr>
              <a:t>Improve membership revenue &amp; overall profitability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836712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digital focus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40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ue's presenta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72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ue's presentat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ue's presentatio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7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ue's presentation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8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Sue's presentatio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1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Sue's presentation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Sue's presentation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4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Sue's presentation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ue's presentatio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0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5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850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5576" y="3861048"/>
            <a:ext cx="7344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People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do not buy </a:t>
            </a:r>
            <a:r>
              <a:rPr lang="en-GB" b="1" u="sng" dirty="0">
                <a:solidFill>
                  <a:srgbClr val="000000"/>
                </a:solidFill>
                <a:latin typeface="Helvetica Neue"/>
                <a:cs typeface="Helvetica Neue"/>
              </a:rPr>
              <a:t>facilities, services</a:t>
            </a:r>
            <a:r>
              <a:rPr lang="en-GB" u="sng" dirty="0">
                <a:solidFill>
                  <a:srgbClr val="000000"/>
                </a:solidFill>
                <a:latin typeface="Helvetica Neue"/>
                <a:cs typeface="Helvetica Neue"/>
              </a:rPr>
              <a:t> or </a:t>
            </a:r>
            <a:r>
              <a:rPr lang="en-GB" b="1" u="sng" dirty="0">
                <a:solidFill>
                  <a:srgbClr val="000000"/>
                </a:solidFill>
                <a:latin typeface="Helvetica Neue"/>
                <a:cs typeface="Helvetica Neue"/>
              </a:rPr>
              <a:t>product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– these are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criteria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and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susceptible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to change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62068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Google are saying it so it must be true</a:t>
            </a:r>
            <a:endParaRPr lang="en-GB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5576" y="1700808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People now only BUY something if it matches the story they have created for themselves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55576" y="2780928"/>
            <a:ext cx="6696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People NOW buy on </a:t>
            </a:r>
            <a:r>
              <a:rPr lang="en-GB" b="1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Value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 alone and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value is purely relative to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personal </a:t>
            </a:r>
            <a:r>
              <a:rPr lang="en-GB" sz="1200" dirty="0" smtClean="0">
                <a:solidFill>
                  <a:srgbClr val="000000"/>
                </a:solidFill>
                <a:latin typeface="Helvetica Neue"/>
                <a:cs typeface="Helvetica Neue"/>
              </a:rPr>
              <a:t>perception  </a:t>
            </a:r>
            <a:r>
              <a:rPr lang="en-GB" sz="1200" dirty="0">
                <a:solidFill>
                  <a:srgbClr val="000000"/>
                </a:solidFill>
                <a:latin typeface="Helvetica Neue"/>
                <a:cs typeface="Helvetica Neue"/>
              </a:rPr>
              <a:t>- pen </a:t>
            </a:r>
            <a:r>
              <a:rPr lang="en-GB" sz="1200" dirty="0" smtClean="0">
                <a:solidFill>
                  <a:srgbClr val="000000"/>
                </a:solidFill>
                <a:latin typeface="Helvetica Neue"/>
                <a:cs typeface="Helvetica Neue"/>
              </a:rPr>
              <a:t>your own story</a:t>
            </a:r>
            <a:endParaRPr lang="en-GB" sz="12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51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ltenham Chase Membership Dr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24440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8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62068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Google are also telling us this…</a:t>
            </a:r>
            <a:endParaRPr lang="en-GB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5576" y="1700808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By the end of 2013 people will be spending more time watching the Internet than reading it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55576" y="2780928"/>
            <a:ext cx="6912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BY 2014 more people will access the Internet via a mobile device than a desk top for the first time</a:t>
            </a:r>
            <a:endParaRPr lang="en-GB" sz="12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3020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908720"/>
            <a:ext cx="597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‘Why you need to forget everything you’ve ever been told about marketing’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7" y="220486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Traditional advertising is 75% less effective than it was just 6 years ago 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429000"/>
            <a:ext cx="66907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People are now looking for your products and services sooner and in completely different ways than they used to</a:t>
            </a:r>
          </a:p>
        </p:txBody>
      </p:sp>
    </p:spTree>
    <p:extLst>
      <p:ext uri="{BB962C8B-B14F-4D97-AF65-F5344CB8AC3E}">
        <p14:creationId xmlns:p14="http://schemas.microsoft.com/office/powerpoint/2010/main" val="238732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 bwMode="auto">
          <a:xfrm>
            <a:off x="6869149" y="2682225"/>
            <a:ext cx="1950752" cy="880954"/>
          </a:xfrm>
          <a:prstGeom prst="chevron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dirty="0" smtClean="0"/>
          </a:p>
          <a:p>
            <a:r>
              <a:rPr lang="en-US" sz="1400" b="1" dirty="0" smtClean="0"/>
              <a:t>Purchase</a:t>
            </a:r>
            <a:endParaRPr lang="en-US" sz="1400" b="1" dirty="0"/>
          </a:p>
        </p:txBody>
      </p:sp>
      <p:sp>
        <p:nvSpPr>
          <p:cNvPr id="10" name="Chevron 9"/>
          <p:cNvSpPr/>
          <p:nvPr/>
        </p:nvSpPr>
        <p:spPr bwMode="auto">
          <a:xfrm>
            <a:off x="1911373" y="2680823"/>
            <a:ext cx="1950752" cy="880954"/>
          </a:xfrm>
          <a:prstGeom prst="chevron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Awareness</a:t>
            </a:r>
            <a:endParaRPr lang="en-US" sz="14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3572492" y="2684084"/>
            <a:ext cx="1950752" cy="880954"/>
          </a:xfrm>
          <a:prstGeom prst="chevron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Preference</a:t>
            </a:r>
            <a:endParaRPr lang="en-US" sz="1400" dirty="0"/>
          </a:p>
        </p:txBody>
      </p:sp>
      <p:sp>
        <p:nvSpPr>
          <p:cNvPr id="12" name="Chevron 11"/>
          <p:cNvSpPr/>
          <p:nvPr/>
        </p:nvSpPr>
        <p:spPr bwMode="auto">
          <a:xfrm>
            <a:off x="5197607" y="2683772"/>
            <a:ext cx="1950752" cy="880954"/>
          </a:xfrm>
          <a:prstGeom prst="chevron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Intention to purchase</a:t>
            </a:r>
            <a:endParaRPr lang="en-US" sz="1400" dirty="0"/>
          </a:p>
        </p:txBody>
      </p:sp>
      <p:sp>
        <p:nvSpPr>
          <p:cNvPr id="13" name="Chevron 12"/>
          <p:cNvSpPr/>
          <p:nvPr/>
        </p:nvSpPr>
        <p:spPr bwMode="auto">
          <a:xfrm>
            <a:off x="6804248" y="2692062"/>
            <a:ext cx="2015653" cy="880954"/>
          </a:xfrm>
          <a:prstGeom prst="chevron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dirty="0" smtClean="0"/>
          </a:p>
          <a:p>
            <a:pPr algn="ctr"/>
            <a:r>
              <a:rPr lang="en-US" sz="1400" b="1" dirty="0" smtClean="0">
                <a:solidFill>
                  <a:srgbClr val="660066"/>
                </a:solidFill>
              </a:rPr>
              <a:t>Traditional</a:t>
            </a:r>
          </a:p>
          <a:p>
            <a:pPr algn="ctr"/>
            <a:r>
              <a:rPr lang="en-US" sz="1400" b="1" dirty="0" smtClean="0">
                <a:solidFill>
                  <a:srgbClr val="660066"/>
                </a:solidFill>
              </a:rPr>
              <a:t>Marketing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271980" y="2680823"/>
            <a:ext cx="1950752" cy="880954"/>
          </a:xfrm>
          <a:prstGeom prst="chevron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Indifference</a:t>
            </a:r>
            <a:endParaRPr lang="en-US" sz="1400" dirty="0"/>
          </a:p>
        </p:txBody>
      </p:sp>
      <p:sp>
        <p:nvSpPr>
          <p:cNvPr id="8" name="Chevron 7"/>
          <p:cNvSpPr/>
          <p:nvPr/>
        </p:nvSpPr>
        <p:spPr bwMode="auto">
          <a:xfrm>
            <a:off x="1979712" y="2692062"/>
            <a:ext cx="6840760" cy="880954"/>
          </a:xfrm>
          <a:prstGeom prst="chevron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1100" dirty="0"/>
          </a:p>
          <a:p>
            <a:pPr algn="ctr"/>
            <a:r>
              <a:rPr lang="en-US" sz="2800" b="1" dirty="0" smtClean="0">
                <a:solidFill>
                  <a:srgbClr val="660066"/>
                </a:solidFill>
              </a:rPr>
              <a:t>Performance Marketing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908720"/>
            <a:ext cx="597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‘Why you need to forget everything you’ve ever been told about marketing’</a:t>
            </a:r>
          </a:p>
        </p:txBody>
      </p:sp>
    </p:spTree>
    <p:extLst>
      <p:ext uri="{BB962C8B-B14F-4D97-AF65-F5344CB8AC3E}">
        <p14:creationId xmlns:p14="http://schemas.microsoft.com/office/powerpoint/2010/main" val="226141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761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Helvetica Neue"/>
                <a:cs typeface="Helvetica Neue"/>
              </a:rPr>
              <a:t>The three key elements of Performance Marketing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75723199"/>
              </p:ext>
            </p:extLst>
          </p:nvPr>
        </p:nvGraphicFramePr>
        <p:xfrm>
          <a:off x="1121557" y="14126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8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1810</Words>
  <Application>Microsoft Macintosh PowerPoint</Application>
  <PresentationFormat>On-screen Show (4:3)</PresentationFormat>
  <Paragraphs>309</Paragraphs>
  <Slides>50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Mental Agility Agents who will win…  and who will have to  present to M…  (aka Mr Heap)</vt:lpstr>
      <vt:lpstr>Riddle 1</vt:lpstr>
      <vt:lpstr>PowerPoint Presentation</vt:lpstr>
      <vt:lpstr>Riddle 2</vt:lpstr>
      <vt:lpstr>PowerPoint Presentation</vt:lpstr>
      <vt:lpstr>Riddle 3</vt:lpstr>
      <vt:lpstr>PowerPoint Presentation</vt:lpstr>
      <vt:lpstr>Riddle 4</vt:lpstr>
      <vt:lpstr>PowerPoint Presentation</vt:lpstr>
      <vt:lpstr>Riddle 5</vt:lpstr>
      <vt:lpstr>PowerPoint Presentation</vt:lpstr>
      <vt:lpstr>Answers….</vt:lpstr>
      <vt:lpstr>Riddle 1</vt:lpstr>
      <vt:lpstr>Riddle 1 - Answer</vt:lpstr>
      <vt:lpstr>PowerPoint Presentation</vt:lpstr>
      <vt:lpstr>PowerPoint Presentation</vt:lpstr>
      <vt:lpstr>Riddle 2</vt:lpstr>
      <vt:lpstr>Riddle 2 - Answer</vt:lpstr>
      <vt:lpstr>PowerPoint Presentation</vt:lpstr>
      <vt:lpstr>Riddle 3</vt:lpstr>
      <vt:lpstr>Riddle 3 - Answer</vt:lpstr>
      <vt:lpstr>PowerPoint Presentation</vt:lpstr>
      <vt:lpstr>Riddle 4</vt:lpstr>
      <vt:lpstr>Riddle 4 - Answer</vt:lpstr>
      <vt:lpstr>PowerPoint Presentation</vt:lpstr>
      <vt:lpstr>Riddle 5</vt:lpstr>
      <vt:lpstr>Riddle 5 - Answer</vt:lpstr>
      <vt:lpstr>And the Winners are…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 Morrison @ Performance Evolution</dc:creator>
  <cp:lastModifiedBy>Adrian Marks</cp:lastModifiedBy>
  <cp:revision>42</cp:revision>
  <dcterms:created xsi:type="dcterms:W3CDTF">2012-11-30T23:41:29Z</dcterms:created>
  <dcterms:modified xsi:type="dcterms:W3CDTF">2012-12-04T17:22:42Z</dcterms:modified>
</cp:coreProperties>
</file>